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64" r:id="rId3"/>
    <p:sldId id="260" r:id="rId4"/>
    <p:sldId id="298" r:id="rId5"/>
    <p:sldId id="299" r:id="rId6"/>
    <p:sldId id="258" r:id="rId7"/>
    <p:sldId id="263" r:id="rId8"/>
    <p:sldId id="300" r:id="rId9"/>
    <p:sldId id="303" r:id="rId10"/>
    <p:sldId id="301" r:id="rId11"/>
    <p:sldId id="265" r:id="rId12"/>
    <p:sldId id="262" r:id="rId13"/>
    <p:sldId id="293" r:id="rId14"/>
    <p:sldId id="266" r:id="rId15"/>
    <p:sldId id="283" r:id="rId16"/>
    <p:sldId id="267" r:id="rId17"/>
    <p:sldId id="292" r:id="rId18"/>
    <p:sldId id="281" r:id="rId19"/>
    <p:sldId id="274" r:id="rId20"/>
    <p:sldId id="271" r:id="rId21"/>
    <p:sldId id="275" r:id="rId22"/>
    <p:sldId id="278" r:id="rId23"/>
    <p:sldId id="295" r:id="rId24"/>
    <p:sldId id="296" r:id="rId25"/>
    <p:sldId id="302" r:id="rId26"/>
    <p:sldId id="297" r:id="rId27"/>
    <p:sldId id="270" r:id="rId28"/>
    <p:sldId id="272" r:id="rId29"/>
    <p:sldId id="279" r:id="rId30"/>
    <p:sldId id="273" r:id="rId31"/>
    <p:sldId id="276" r:id="rId32"/>
    <p:sldId id="277" r:id="rId33"/>
    <p:sldId id="282" r:id="rId34"/>
    <p:sldId id="268" r:id="rId35"/>
    <p:sldId id="269" r:id="rId36"/>
    <p:sldId id="285" r:id="rId37"/>
    <p:sldId id="284" r:id="rId38"/>
    <p:sldId id="286" r:id="rId39"/>
    <p:sldId id="288" r:id="rId40"/>
    <p:sldId id="291" r:id="rId41"/>
    <p:sldId id="304" r:id="rId42"/>
    <p:sldId id="289" r:id="rId43"/>
    <p:sldId id="290" r:id="rId44"/>
    <p:sldId id="28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7"/>
    <p:restoredTop sz="80663"/>
  </p:normalViewPr>
  <p:slideViewPr>
    <p:cSldViewPr snapToGrid="0" snapToObjects="1">
      <p:cViewPr varScale="1">
        <p:scale>
          <a:sx n="100" d="100"/>
          <a:sy n="100"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7E96E-6020-FE4A-8079-C724E4F144C1}" type="datetimeFigureOut">
              <a:rPr lang="en-US" smtClean="0"/>
              <a:t>1/29/16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3672-0CA6-9046-9823-DEC28EFF0837}" type="slidenum">
              <a:rPr lang="en-US" smtClean="0"/>
              <a:t>‹#›</a:t>
            </a:fld>
            <a:endParaRPr lang="en-US"/>
          </a:p>
        </p:txBody>
      </p:sp>
    </p:spTree>
    <p:extLst>
      <p:ext uri="{BB962C8B-B14F-4D97-AF65-F5344CB8AC3E}">
        <p14:creationId xmlns:p14="http://schemas.microsoft.com/office/powerpoint/2010/main" val="6536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very much. I’m super excited to be</a:t>
            </a:r>
            <a:r>
              <a:rPr lang="en-US" baseline="0" dirty="0" smtClean="0"/>
              <a:t> here at </a:t>
            </a:r>
            <a:r>
              <a:rPr lang="en-US" baseline="0" dirty="0" err="1" smtClean="0"/>
              <a:t>PhoneGap</a:t>
            </a:r>
            <a:r>
              <a:rPr lang="en-US" baseline="0" dirty="0" smtClean="0"/>
              <a:t> Day. This is my first time in Utah </a:t>
            </a:r>
            <a:r>
              <a:rPr lang="en-US" baseline="0" dirty="0" smtClean="0"/>
              <a:t>(SLIDE) and, I must say, </a:t>
            </a:r>
            <a:r>
              <a:rPr lang="en-US" baseline="0" dirty="0" smtClean="0"/>
              <a:t>the state is absolutely gorgeous.</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1</a:t>
            </a:fld>
            <a:endParaRPr lang="en-US"/>
          </a:p>
        </p:txBody>
      </p:sp>
    </p:spTree>
    <p:extLst>
      <p:ext uri="{BB962C8B-B14F-4D97-AF65-F5344CB8AC3E}">
        <p14:creationId xmlns:p14="http://schemas.microsoft.com/office/powerpoint/2010/main" val="2099072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…and succesful</a:t>
            </a:r>
            <a:r>
              <a:rPr lang="is-IS" baseline="0" dirty="0" smtClean="0"/>
              <a:t> sports franchises</a:t>
            </a:r>
            <a:r>
              <a:rPr lang="is-IS" dirty="0" smtClean="0"/>
              <a:t>.</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10</a:t>
            </a:fld>
            <a:endParaRPr lang="en-US"/>
          </a:p>
        </p:txBody>
      </p:sp>
    </p:spTree>
    <p:extLst>
      <p:ext uri="{BB962C8B-B14F-4D97-AF65-F5344CB8AC3E}">
        <p14:creationId xmlns:p14="http://schemas.microsoft.com/office/powerpoint/2010/main" val="1198073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So stop talking our people Utah, alright. Ok, </a:t>
            </a:r>
            <a:r>
              <a:rPr lang="en-US" baseline="0" dirty="0" smtClean="0"/>
              <a:t>with that out of the way, let’s move to the _actual_ topic of this talk: Cordova</a:t>
            </a:r>
            <a:r>
              <a:rPr lang="en-US" dirty="0" smtClean="0"/>
              <a:t>!!!!!</a:t>
            </a:r>
            <a:r>
              <a:rPr lang="en-US" baseline="0" dirty="0" smtClean="0"/>
              <a:t> And </a:t>
            </a:r>
            <a:r>
              <a:rPr lang="en-US" dirty="0" smtClean="0"/>
              <a:t>specifically</a:t>
            </a:r>
            <a:r>
              <a:rPr lang="en-US" baseline="0" dirty="0" smtClean="0"/>
              <a:t>, SLIDE, Cordova plugins</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11</a:t>
            </a:fld>
            <a:endParaRPr lang="en-US"/>
          </a:p>
        </p:txBody>
      </p:sp>
    </p:spTree>
    <p:extLst>
      <p:ext uri="{BB962C8B-B14F-4D97-AF65-F5344CB8AC3E}">
        <p14:creationId xmlns:p14="http://schemas.microsoft.com/office/powerpoint/2010/main" val="2055972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work for a company called </a:t>
            </a:r>
            <a:r>
              <a:rPr lang="en-US" dirty="0" err="1" smtClean="0"/>
              <a:t>Telerik</a:t>
            </a:r>
            <a:r>
              <a:rPr lang="en-US" dirty="0" smtClean="0"/>
              <a:t>. If you haven’t heard of us before we’re a software company best known for building UI components and really awesome mobile tooling. And, at </a:t>
            </a:r>
            <a:r>
              <a:rPr lang="en-US" dirty="0" err="1" smtClean="0"/>
              <a:t>Telerik</a:t>
            </a:r>
            <a:r>
              <a:rPr lang="en-US" dirty="0" smtClean="0"/>
              <a:t> we’re big fans</a:t>
            </a:r>
            <a:r>
              <a:rPr lang="en-US" baseline="0" dirty="0" smtClean="0"/>
              <a:t> </a:t>
            </a:r>
            <a:r>
              <a:rPr lang="en-US" dirty="0" smtClean="0"/>
              <a:t>of Cordova, and specifically we happen to be big fans of Cordova plugins. (slide)</a:t>
            </a:r>
          </a:p>
          <a:p>
            <a:endParaRPr lang="en-US" dirty="0" smtClean="0"/>
          </a:p>
          <a:p>
            <a:r>
              <a:rPr lang="en-US" dirty="0" smtClean="0"/>
              <a:t>We believe Cordova plugins</a:t>
            </a:r>
            <a:r>
              <a:rPr lang="en-US" baseline="0" dirty="0" smtClean="0"/>
              <a:t> are what make hybrid apps, well, hybrid. The best hybrid apps, at least in my opinion, are ones that not only leverage the best from the web has to offer, but also the best that native ecosystems do too.</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12</a:t>
            </a:fld>
            <a:endParaRPr lang="en-US"/>
          </a:p>
        </p:txBody>
      </p:sp>
    </p:spTree>
    <p:extLst>
      <p:ext uri="{BB962C8B-B14F-4D97-AF65-F5344CB8AC3E}">
        <p14:creationId xmlns:p14="http://schemas.microsoft.com/office/powerpoint/2010/main" val="1595572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first</a:t>
            </a:r>
            <a:r>
              <a:rPr lang="en-US" baseline="0" dirty="0" smtClean="0"/>
              <a:t> started building Cordova tooling several years ago though, we found that there </a:t>
            </a:r>
            <a:r>
              <a:rPr lang="en-US" baseline="0" dirty="0" smtClean="0"/>
              <a:t>it was really hard to find high-quality third-party Cordova plugins.</a:t>
            </a:r>
          </a:p>
          <a:p>
            <a:endParaRPr lang="en-US" baseline="0" dirty="0" smtClean="0"/>
          </a:p>
          <a:p>
            <a:r>
              <a:rPr lang="en-US" baseline="0" dirty="0" smtClean="0"/>
              <a:t>And I think there are a few reasons for that. First of all Cordova plugins are kind of hard for web developers to build (SLIDE)</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C0F3672-0CA6-9046-9823-DEC28EFF0837}" type="slidenum">
              <a:rPr lang="en-US" smtClean="0"/>
              <a:t>13</a:t>
            </a:fld>
            <a:endParaRPr lang="en-US"/>
          </a:p>
        </p:txBody>
      </p:sp>
    </p:spTree>
    <p:extLst>
      <p:ext uri="{BB962C8B-B14F-4D97-AF65-F5344CB8AC3E}">
        <p14:creationId xmlns:p14="http://schemas.microsoft.com/office/powerpoint/2010/main" val="609590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an attempt to help</a:t>
            </a:r>
            <a:r>
              <a:rPr lang="en-US" baseline="0" dirty="0" smtClean="0"/>
              <a:t> that situation, we at </a:t>
            </a:r>
            <a:r>
              <a:rPr lang="en-US" baseline="0" dirty="0" err="1" smtClean="0"/>
              <a:t>Telerik</a:t>
            </a:r>
            <a:r>
              <a:rPr lang="en-US" baseline="0" dirty="0" smtClean="0"/>
              <a:t> , </a:t>
            </a:r>
            <a:r>
              <a:rPr lang="en-US" baseline="0" dirty="0" smtClean="0"/>
              <a:t>about two </a:t>
            </a:r>
            <a:r>
              <a:rPr lang="en-US" baseline="0" dirty="0" smtClean="0"/>
              <a:t>years ago, launched </a:t>
            </a:r>
            <a:r>
              <a:rPr lang="en-US" baseline="0" dirty="0" smtClean="0"/>
              <a:t>what we call the </a:t>
            </a:r>
            <a:r>
              <a:rPr lang="en-US" baseline="0" dirty="0" err="1" smtClean="0"/>
              <a:t>Telerik</a:t>
            </a:r>
            <a:r>
              <a:rPr lang="en-US" baseline="0" dirty="0" smtClean="0"/>
              <a:t> </a:t>
            </a:r>
            <a:r>
              <a:rPr lang="en-US" baseline="0" dirty="0" smtClean="0"/>
              <a:t>Verified Plugin Marketplace, which you can find at </a:t>
            </a:r>
            <a:r>
              <a:rPr lang="en-US" baseline="0" dirty="0" err="1" smtClean="0"/>
              <a:t>plugins.telerik.com</a:t>
            </a:r>
            <a:r>
              <a:rPr lang="en-US" baseline="0" dirty="0" smtClean="0"/>
              <a:t>/</a:t>
            </a:r>
            <a:r>
              <a:rPr lang="en-US" baseline="0" dirty="0" err="1" smtClean="0"/>
              <a:t>cordova</a:t>
            </a:r>
            <a:r>
              <a:rPr lang="en-US" baseline="0" dirty="0" smtClean="0"/>
              <a:t>.</a:t>
            </a:r>
          </a:p>
          <a:p>
            <a:endParaRPr lang="en-US" baseline="0" dirty="0" smtClean="0"/>
          </a:p>
          <a:p>
            <a:r>
              <a:rPr lang="en-US" baseline="0" dirty="0" smtClean="0"/>
              <a:t>The goal of the marketplace was to provide a consolidated place that our customers, and </a:t>
            </a:r>
            <a:r>
              <a:rPr lang="en-US" baseline="0" dirty="0" smtClean="0"/>
              <a:t>the Cordova </a:t>
            </a:r>
            <a:r>
              <a:rPr lang="en-US" baseline="0" dirty="0" smtClean="0"/>
              <a:t>community, could go to find plugins that you could feel confident that they’d work in your apps.</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14</a:t>
            </a:fld>
            <a:endParaRPr lang="en-US"/>
          </a:p>
        </p:txBody>
      </p:sp>
    </p:spTree>
    <p:extLst>
      <p:ext uri="{BB962C8B-B14F-4D97-AF65-F5344CB8AC3E}">
        <p14:creationId xmlns:p14="http://schemas.microsoft.com/office/powerpoint/2010/main" val="1262649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—SLIDE—</a:t>
            </a:r>
            <a:r>
              <a:rPr lang="is-IS" dirty="0" smtClean="0"/>
              <a:t>get started.</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18</a:t>
            </a:fld>
            <a:endParaRPr lang="en-US"/>
          </a:p>
        </p:txBody>
      </p:sp>
    </p:spTree>
    <p:extLst>
      <p:ext uri="{BB962C8B-B14F-4D97-AF65-F5344CB8AC3E}">
        <p14:creationId xmlns:p14="http://schemas.microsoft.com/office/powerpoint/2010/main" val="1044968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22</a:t>
            </a:fld>
            <a:endParaRPr lang="en-US"/>
          </a:p>
        </p:txBody>
      </p:sp>
    </p:spTree>
    <p:extLst>
      <p:ext uri="{BB962C8B-B14F-4D97-AF65-F5344CB8AC3E}">
        <p14:creationId xmlns:p14="http://schemas.microsoft.com/office/powerpoint/2010/main" val="910949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small break from the roundup because I want to answer another common question</a:t>
            </a:r>
            <a:r>
              <a:rPr lang="en-US" baseline="0" dirty="0" smtClean="0"/>
              <a:t> we get, and that’s: where do these plugins come from?</a:t>
            </a:r>
            <a:endParaRPr lang="en-US" dirty="0" smtClean="0"/>
          </a:p>
          <a:p>
            <a:endParaRPr lang="en-US" dirty="0" smtClean="0"/>
          </a:p>
          <a:p>
            <a:r>
              <a:rPr lang="en-US" dirty="0" smtClean="0"/>
              <a:t>But, there’s </a:t>
            </a:r>
            <a:r>
              <a:rPr lang="en-US" dirty="0" smtClean="0"/>
              <a:t>one common theme that runs throughout the marketplace, and that theme is this </a:t>
            </a:r>
            <a:r>
              <a:rPr lang="en-US" dirty="0" smtClean="0"/>
              <a:t>guy (</a:t>
            </a:r>
            <a:r>
              <a:rPr lang="en-US" dirty="0" smtClean="0"/>
              <a:t>slide)</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23</a:t>
            </a:fld>
            <a:endParaRPr lang="en-US"/>
          </a:p>
        </p:txBody>
      </p:sp>
    </p:spTree>
    <p:extLst>
      <p:ext uri="{BB962C8B-B14F-4D97-AF65-F5344CB8AC3E}">
        <p14:creationId xmlns:p14="http://schemas.microsoft.com/office/powerpoint/2010/main" val="155338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people know who this is? </a:t>
            </a:r>
            <a:r>
              <a:rPr lang="en-US" dirty="0" smtClean="0"/>
              <a:t>Exactly. This </a:t>
            </a:r>
            <a:r>
              <a:rPr lang="en-US" dirty="0" smtClean="0"/>
              <a:t>is Eddy </a:t>
            </a:r>
            <a:r>
              <a:rPr lang="en-US" dirty="0" err="1" smtClean="0"/>
              <a:t>Verbruggen</a:t>
            </a:r>
            <a:r>
              <a:rPr lang="en-US" dirty="0" smtClean="0"/>
              <a:t>,</a:t>
            </a:r>
            <a:r>
              <a:rPr lang="en-US" baseline="0" dirty="0" smtClean="0"/>
              <a:t> aka Eddy “The Plugin</a:t>
            </a:r>
            <a:r>
              <a:rPr lang="en-US" baseline="0" dirty="0" smtClean="0"/>
              <a:t>” (SLIDE), </a:t>
            </a:r>
            <a:r>
              <a:rPr lang="en-US" baseline="0" dirty="0" smtClean="0"/>
              <a:t>who is our resident </a:t>
            </a:r>
            <a:r>
              <a:rPr lang="en-US" baseline="0" dirty="0" smtClean="0"/>
              <a:t>plugin </a:t>
            </a:r>
            <a:r>
              <a:rPr lang="en-US" baseline="0" dirty="0" err="1" smtClean="0"/>
              <a:t>jedi</a:t>
            </a:r>
            <a:r>
              <a:rPr lang="en-US" baseline="0" dirty="0" smtClean="0"/>
              <a:t> </a:t>
            </a:r>
            <a:r>
              <a:rPr lang="en-US" baseline="0" dirty="0" smtClean="0"/>
              <a:t>master. When I was putting together this roundup, actually, I just happened to notice that the last six plugins were at least originally authored by Eddy.</a:t>
            </a:r>
          </a:p>
          <a:p>
            <a:endParaRPr lang="en-US" baseline="0" dirty="0" smtClean="0"/>
          </a:p>
          <a:p>
            <a:r>
              <a:rPr lang="en-US" baseline="0" dirty="0" smtClean="0"/>
              <a:t>Now I really wanted a picture of Eddy in a superhero costume for this slide deck, because I just thought it would be appropriate, but since I don’t have one of those I’m going with the best I have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CC0F3672-0CA6-9046-9823-DEC28EFF0837}" type="slidenum">
              <a:rPr lang="en-US" smtClean="0"/>
              <a:t>24</a:t>
            </a:fld>
            <a:endParaRPr lang="en-US"/>
          </a:p>
        </p:txBody>
      </p:sp>
    </p:spTree>
    <p:extLst>
      <p:ext uri="{BB962C8B-B14F-4D97-AF65-F5344CB8AC3E}">
        <p14:creationId xmlns:p14="http://schemas.microsoft.com/office/powerpoint/2010/main" val="1394825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this picture, which I think works pretty well actually. Particularly well</a:t>
            </a:r>
            <a:r>
              <a:rPr lang="en-US" baseline="0" dirty="0" smtClean="0"/>
              <a:t>, because</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25</a:t>
            </a:fld>
            <a:endParaRPr lang="en-US"/>
          </a:p>
        </p:txBody>
      </p:sp>
    </p:spTree>
    <p:extLst>
      <p:ext uri="{BB962C8B-B14F-4D97-AF65-F5344CB8AC3E}">
        <p14:creationId xmlns:p14="http://schemas.microsoft.com/office/powerpoint/2010/main" val="155111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a thing or two about gorgeous</a:t>
            </a:r>
            <a:r>
              <a:rPr lang="en-US" baseline="0" dirty="0" smtClean="0"/>
              <a:t> states because I’m from the lovely state of Michigan (slide).</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2</a:t>
            </a:fld>
            <a:endParaRPr lang="en-US"/>
          </a:p>
        </p:txBody>
      </p:sp>
    </p:spTree>
    <p:extLst>
      <p:ext uri="{BB962C8B-B14F-4D97-AF65-F5344CB8AC3E}">
        <p14:creationId xmlns:p14="http://schemas.microsoft.com/office/powerpoint/2010/main" val="289533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t>
            </a:r>
            <a:r>
              <a:rPr lang="en-US" baseline="0" dirty="0" smtClean="0"/>
              <a:t> in it too. </a:t>
            </a:r>
            <a:r>
              <a:rPr lang="en-US" dirty="0" smtClean="0"/>
              <a:t>I’ll </a:t>
            </a:r>
            <a:r>
              <a:rPr lang="en-US" dirty="0" smtClean="0"/>
              <a:t>let</a:t>
            </a:r>
            <a:r>
              <a:rPr lang="en-US" baseline="0" dirty="0" smtClean="0"/>
              <a:t> you make up your own story for </a:t>
            </a:r>
            <a:r>
              <a:rPr lang="en-US" baseline="0" dirty="0" smtClean="0"/>
              <a:t>how this picture came to be, but for now let’s go back to plugins.</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26</a:t>
            </a:fld>
            <a:endParaRPr lang="en-US"/>
          </a:p>
        </p:txBody>
      </p:sp>
    </p:spTree>
    <p:extLst>
      <p:ext uri="{BB962C8B-B14F-4D97-AF65-F5344CB8AC3E}">
        <p14:creationId xmlns:p14="http://schemas.microsoft.com/office/powerpoint/2010/main" val="1179076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actually</a:t>
            </a:r>
            <a:r>
              <a:rPr lang="en-US" baseline="0" dirty="0" smtClean="0"/>
              <a:t> the coolest plugin I think we have from an engineering </a:t>
            </a:r>
            <a:r>
              <a:rPr lang="en-US" baseline="0" dirty="0" smtClean="0"/>
              <a:t>perspective. What Eddy’s plugin actually does is scaffold an Apple Watch app with a bunch of hidden UI components, and then gives you a JavaScript API that programmatically shows those elements—you can even do glances and interactive notification, for those of you familiar with arcane Apple Watch terminology.</a:t>
            </a:r>
          </a:p>
          <a:p>
            <a:endParaRPr lang="en-US" baseline="0" dirty="0" smtClean="0"/>
          </a:p>
          <a:p>
            <a:r>
              <a:rPr lang="en-US" baseline="0" dirty="0" smtClean="0"/>
              <a:t>If you’re interested check out the plugin on the marketplace. The docs are really thorough about how the plugin works and all the things you can do.</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28</a:t>
            </a:fld>
            <a:endParaRPr lang="en-US"/>
          </a:p>
        </p:txBody>
      </p:sp>
    </p:spTree>
    <p:extLst>
      <p:ext uri="{BB962C8B-B14F-4D97-AF65-F5344CB8AC3E}">
        <p14:creationId xmlns:p14="http://schemas.microsoft.com/office/powerpoint/2010/main" val="144759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concludes</a:t>
            </a:r>
            <a:r>
              <a:rPr lang="en-US" baseline="0" dirty="0" smtClean="0"/>
              <a:t> our plugin roundup. Hopefully you saw a few plugins that you might want to use in your projects. Remember that we only looked at 10 out of 67 plugins, so make sure to check out the marketplace, If you aren’t already doing so.</a:t>
            </a:r>
          </a:p>
        </p:txBody>
      </p:sp>
      <p:sp>
        <p:nvSpPr>
          <p:cNvPr id="4" name="Slide Number Placeholder 3"/>
          <p:cNvSpPr>
            <a:spLocks noGrp="1"/>
          </p:cNvSpPr>
          <p:nvPr>
            <p:ph type="sldNum" sz="quarter" idx="10"/>
          </p:nvPr>
        </p:nvSpPr>
        <p:spPr/>
        <p:txBody>
          <a:bodyPr/>
          <a:lstStyle/>
          <a:p>
            <a:fld id="{CC0F3672-0CA6-9046-9823-DEC28EFF0837}" type="slidenum">
              <a:rPr lang="en-US" smtClean="0"/>
              <a:t>33</a:t>
            </a:fld>
            <a:endParaRPr lang="en-US"/>
          </a:p>
        </p:txBody>
      </p:sp>
    </p:spTree>
    <p:extLst>
      <p:ext uri="{BB962C8B-B14F-4D97-AF65-F5344CB8AC3E}">
        <p14:creationId xmlns:p14="http://schemas.microsoft.com/office/powerpoint/2010/main" val="61381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go to the marketplace and you click on a</a:t>
            </a:r>
            <a:r>
              <a:rPr lang="en-US" baseline="0" dirty="0" smtClean="0"/>
              <a:t> plugin you’ll find that there are two buttons.</a:t>
            </a:r>
          </a:p>
          <a:p>
            <a:endParaRPr lang="en-US" baseline="0" dirty="0" smtClean="0"/>
          </a:p>
          <a:p>
            <a:r>
              <a:rPr lang="en-US" baseline="0" dirty="0" smtClean="0"/>
              <a:t>One just downloads the plugin’s source—remember that all of these plugins are free and open source... (SLIDE)</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34</a:t>
            </a:fld>
            <a:endParaRPr lang="en-US"/>
          </a:p>
        </p:txBody>
      </p:sp>
    </p:spTree>
    <p:extLst>
      <p:ext uri="{BB962C8B-B14F-4D97-AF65-F5344CB8AC3E}">
        <p14:creationId xmlns:p14="http://schemas.microsoft.com/office/powerpoint/2010/main" val="1710632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provide</a:t>
            </a:r>
            <a:r>
              <a:rPr lang="en-US" baseline="0" dirty="0" smtClean="0"/>
              <a:t> </a:t>
            </a:r>
            <a:r>
              <a:rPr lang="en-US" dirty="0" smtClean="0"/>
              <a:t>instructions</a:t>
            </a:r>
            <a:r>
              <a:rPr lang="en-US" baseline="0" dirty="0" smtClean="0"/>
              <a:t> for using plugins with the Cordova CLI as well.</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35</a:t>
            </a:fld>
            <a:endParaRPr lang="en-US"/>
          </a:p>
        </p:txBody>
      </p:sp>
    </p:spTree>
    <p:extLst>
      <p:ext uri="{BB962C8B-B14F-4D97-AF65-F5344CB8AC3E}">
        <p14:creationId xmlns:p14="http://schemas.microsoft.com/office/powerpoint/2010/main" val="1288889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button automatically loads the</a:t>
            </a:r>
            <a:r>
              <a:rPr lang="en-US" baseline="0" dirty="0" smtClean="0"/>
              <a:t> plugin into a live app in the </a:t>
            </a:r>
            <a:r>
              <a:rPr lang="en-US" baseline="0" dirty="0" err="1" smtClean="0"/>
              <a:t>Telerik</a:t>
            </a:r>
            <a:r>
              <a:rPr lang="en-US" baseline="0" dirty="0" smtClean="0"/>
              <a:t> Platform, which is our mobile development suite.</a:t>
            </a:r>
          </a:p>
          <a:p>
            <a:endParaRPr lang="en-US" baseline="0" dirty="0" smtClean="0"/>
          </a:p>
          <a:p>
            <a:r>
              <a:rPr lang="en-US" baseline="0" dirty="0" smtClean="0"/>
              <a:t>If you haven’t heard of the </a:t>
            </a:r>
            <a:r>
              <a:rPr lang="en-US" baseline="0" dirty="0" err="1" smtClean="0"/>
              <a:t>Telerik</a:t>
            </a:r>
            <a:r>
              <a:rPr lang="en-US" baseline="0" dirty="0" smtClean="0"/>
              <a:t> Platform, we consider it to be everything you need to build high-quality Cordova apps. That includes plugin tools like</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36</a:t>
            </a:fld>
            <a:endParaRPr lang="en-US"/>
          </a:p>
        </p:txBody>
      </p:sp>
    </p:spTree>
    <p:extLst>
      <p:ext uri="{BB962C8B-B14F-4D97-AF65-F5344CB8AC3E}">
        <p14:creationId xmlns:p14="http://schemas.microsoft.com/office/powerpoint/2010/main" val="235488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UI for managing your plugins, which was one of the tips actually mentioned earlier.</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37</a:t>
            </a:fld>
            <a:endParaRPr lang="en-US"/>
          </a:p>
        </p:txBody>
      </p:sp>
    </p:spTree>
    <p:extLst>
      <p:ext uri="{BB962C8B-B14F-4D97-AF65-F5344CB8AC3E}">
        <p14:creationId xmlns:p14="http://schemas.microsoft.com/office/powerpoint/2010/main" val="30410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40</a:t>
            </a:fld>
            <a:endParaRPr lang="en-US"/>
          </a:p>
        </p:txBody>
      </p:sp>
    </p:spTree>
    <p:extLst>
      <p:ext uri="{BB962C8B-B14F-4D97-AF65-F5344CB8AC3E}">
        <p14:creationId xmlns:p14="http://schemas.microsoft.com/office/powerpoint/2010/main" val="1589157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all sorts of other things as well—including app management, push notifications, and a whole lot more.</a:t>
            </a:r>
            <a:endParaRPr lang="en-US" dirty="0" smtClean="0"/>
          </a:p>
          <a:p>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41</a:t>
            </a:fld>
            <a:endParaRPr lang="en-US"/>
          </a:p>
        </p:txBody>
      </p:sp>
    </p:spTree>
    <p:extLst>
      <p:ext uri="{BB962C8B-B14F-4D97-AF65-F5344CB8AC3E}">
        <p14:creationId xmlns:p14="http://schemas.microsoft.com/office/powerpoint/2010/main" val="187330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a:t>
            </a:r>
            <a:r>
              <a:rPr lang="en-US" baseline="0" dirty="0" smtClean="0"/>
              <a:t> interested head to </a:t>
            </a:r>
            <a:r>
              <a:rPr lang="en-US" baseline="0" dirty="0" err="1" smtClean="0"/>
              <a:t>telerik.com</a:t>
            </a:r>
            <a:r>
              <a:rPr lang="en-US" baseline="0" dirty="0" smtClean="0"/>
              <a:t>/platform. Everyone gets a free 30-day trial, so try it out, and see if it makes sense for you or your team for your next project.</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42</a:t>
            </a:fld>
            <a:endParaRPr lang="en-US"/>
          </a:p>
        </p:txBody>
      </p:sp>
    </p:spTree>
    <p:extLst>
      <p:ext uri="{BB962C8B-B14F-4D97-AF65-F5344CB8AC3E}">
        <p14:creationId xmlns:p14="http://schemas.microsoft.com/office/powerpoint/2010/main" val="136125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a:t>
            </a:r>
            <a:r>
              <a:rPr lang="en-US" dirty="0" smtClean="0"/>
              <a:t> know you’re all jealous.</a:t>
            </a:r>
            <a:r>
              <a:rPr lang="en-US" baseline="0" dirty="0" smtClean="0"/>
              <a:t> But ,</a:t>
            </a:r>
            <a:r>
              <a:rPr lang="en-US" dirty="0" smtClean="0"/>
              <a:t>while</a:t>
            </a:r>
            <a:r>
              <a:rPr lang="en-US" baseline="0" dirty="0" smtClean="0"/>
              <a:t> I’m here Utah I have to take up a little beef I have with you on behalf of my state. First of all, how many people here are actually from Utah? Come on, own it! Ok, I’m talking to you. Michigan, and this is true</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3</a:t>
            </a:fld>
            <a:endParaRPr lang="en-US"/>
          </a:p>
        </p:txBody>
      </p:sp>
    </p:spTree>
    <p:extLst>
      <p:ext uri="{BB962C8B-B14F-4D97-AF65-F5344CB8AC3E}">
        <p14:creationId xmlns:p14="http://schemas.microsoft.com/office/powerpoint/2010/main" val="519563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PLUG THE FUCKING AMAZON ECHO</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44</a:t>
            </a:fld>
            <a:endParaRPr lang="en-US"/>
          </a:p>
        </p:txBody>
      </p:sp>
    </p:spTree>
    <p:extLst>
      <p:ext uri="{BB962C8B-B14F-4D97-AF65-F5344CB8AC3E}">
        <p14:creationId xmlns:p14="http://schemas.microsoft.com/office/powerpoint/2010/main" val="44468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a:t>
            </a:r>
            <a:r>
              <a:rPr lang="en-US" baseline="0" dirty="0" smtClean="0"/>
              <a:t> </a:t>
            </a:r>
            <a:r>
              <a:rPr lang="en-US" baseline="0" dirty="0" smtClean="0"/>
              <a:t>the only </a:t>
            </a:r>
            <a:r>
              <a:rPr lang="en-US" baseline="0" dirty="0" smtClean="0"/>
              <a:t>state in the country that lost people in </a:t>
            </a:r>
            <a:r>
              <a:rPr lang="en-US" baseline="0" dirty="0" smtClean="0"/>
              <a:t>the last decade. </a:t>
            </a:r>
            <a:r>
              <a:rPr lang="en-US" baseline="0" dirty="0" smtClean="0"/>
              <a:t>And if you look closely, it looks like we’re losing a lot of people to your state.</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4</a:t>
            </a:fld>
            <a:endParaRPr lang="en-US"/>
          </a:p>
        </p:txBody>
      </p:sp>
    </p:spTree>
    <p:extLst>
      <p:ext uri="{BB962C8B-B14F-4D97-AF65-F5344CB8AC3E}">
        <p14:creationId xmlns:p14="http://schemas.microsoft.com/office/powerpoint/2010/main" val="358692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only conclusion</a:t>
            </a:r>
            <a:r>
              <a:rPr lang="en-US" baseline="0" dirty="0" smtClean="0"/>
              <a:t> is that you, the people of Utah, are using your mountainous wonderland to take people from our state. I mean, I personally can’t think of any other reason (slide) people would leave Michigan.</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5</a:t>
            </a:fld>
            <a:endParaRPr lang="en-US"/>
          </a:p>
        </p:txBody>
      </p:sp>
    </p:spTree>
    <p:extLst>
      <p:ext uri="{BB962C8B-B14F-4D97-AF65-F5344CB8AC3E}">
        <p14:creationId xmlns:p14="http://schemas.microsoft.com/office/powerpoint/2010/main" val="1958120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…with ou</a:t>
            </a:r>
            <a:r>
              <a:rPr lang="en-US" baseline="0" dirty="0" smtClean="0"/>
              <a:t>r safe, family-friendly neighborhoods and cities. A</a:t>
            </a:r>
            <a:r>
              <a:rPr lang="is-IS" baseline="0" dirty="0" smtClean="0"/>
              <a:t>nd also our...</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6</a:t>
            </a:fld>
            <a:endParaRPr lang="en-US"/>
          </a:p>
        </p:txBody>
      </p:sp>
    </p:spTree>
    <p:extLst>
      <p:ext uri="{BB962C8B-B14F-4D97-AF65-F5344CB8AC3E}">
        <p14:creationId xmlns:p14="http://schemas.microsoft.com/office/powerpoint/2010/main" val="127941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…and totally-not-corrupt-</a:t>
            </a:r>
            <a:r>
              <a:rPr lang="is-IS" baseline="0" dirty="0" smtClean="0"/>
              <a:t>in-any-way-government officials</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7</a:t>
            </a:fld>
            <a:endParaRPr lang="en-US"/>
          </a:p>
        </p:txBody>
      </p:sp>
    </p:spTree>
    <p:extLst>
      <p:ext uri="{BB962C8B-B14F-4D97-AF65-F5344CB8AC3E}">
        <p14:creationId xmlns:p14="http://schemas.microsoft.com/office/powerpoint/2010/main" val="864983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...and</a:t>
            </a:r>
            <a:r>
              <a:rPr lang="is-IS" baseline="0" dirty="0" smtClean="0"/>
              <a:t> our sound fiscal responsibility.</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8</a:t>
            </a:fld>
            <a:endParaRPr lang="en-US"/>
          </a:p>
        </p:txBody>
      </p:sp>
    </p:spTree>
    <p:extLst>
      <p:ext uri="{BB962C8B-B14F-4D97-AF65-F5344CB8AC3E}">
        <p14:creationId xmlns:p14="http://schemas.microsoft.com/office/powerpoint/2010/main" val="418703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…and great schools</a:t>
            </a:r>
            <a:endParaRPr lang="en-US" dirty="0"/>
          </a:p>
        </p:txBody>
      </p:sp>
      <p:sp>
        <p:nvSpPr>
          <p:cNvPr id="4" name="Slide Number Placeholder 3"/>
          <p:cNvSpPr>
            <a:spLocks noGrp="1"/>
          </p:cNvSpPr>
          <p:nvPr>
            <p:ph type="sldNum" sz="quarter" idx="10"/>
          </p:nvPr>
        </p:nvSpPr>
        <p:spPr/>
        <p:txBody>
          <a:bodyPr/>
          <a:lstStyle/>
          <a:p>
            <a:fld id="{CC0F3672-0CA6-9046-9823-DEC28EFF0837}" type="slidenum">
              <a:rPr lang="en-US" smtClean="0"/>
              <a:t>9</a:t>
            </a:fld>
            <a:endParaRPr lang="en-US"/>
          </a:p>
        </p:txBody>
      </p:sp>
    </p:spTree>
    <p:extLst>
      <p:ext uri="{BB962C8B-B14F-4D97-AF65-F5344CB8AC3E}">
        <p14:creationId xmlns:p14="http://schemas.microsoft.com/office/powerpoint/2010/main" val="1276240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D9B9F4-9DB7-5D43-84DF-2508DDC3085C}"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188023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D9B9F4-9DB7-5D43-84DF-2508DDC3085C}"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118935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D9B9F4-9DB7-5D43-84DF-2508DDC3085C}"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761329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D9B9F4-9DB7-5D43-84DF-2508DDC3085C}"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90696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D9B9F4-9DB7-5D43-84DF-2508DDC3085C}"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600300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D9B9F4-9DB7-5D43-84DF-2508DDC3085C}"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37194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D9B9F4-9DB7-5D43-84DF-2508DDC3085C}" type="datetimeFigureOut">
              <a:rPr lang="en-US" smtClean="0"/>
              <a:t>1/29/16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2074184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D9B9F4-9DB7-5D43-84DF-2508DDC3085C}" type="datetimeFigureOut">
              <a:rPr lang="en-US" smtClean="0"/>
              <a:t>1/29/16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724597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D9B9F4-9DB7-5D43-84DF-2508DDC3085C}" type="datetimeFigureOut">
              <a:rPr lang="en-US" smtClean="0"/>
              <a:t>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2082542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D9B9F4-9DB7-5D43-84DF-2508DDC3085C}"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160738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D9B9F4-9DB7-5D43-84DF-2508DDC3085C}"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A7BEB-A59F-0F4B-BCFA-84BE54ECDEF5}" type="slidenum">
              <a:rPr lang="en-US" smtClean="0"/>
              <a:t>‹#›</a:t>
            </a:fld>
            <a:endParaRPr lang="en-US"/>
          </a:p>
        </p:txBody>
      </p:sp>
    </p:spTree>
    <p:extLst>
      <p:ext uri="{BB962C8B-B14F-4D97-AF65-F5344CB8AC3E}">
        <p14:creationId xmlns:p14="http://schemas.microsoft.com/office/powerpoint/2010/main" val="21395047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9B9F4-9DB7-5D43-84DF-2508DDC3085C}" type="datetimeFigureOut">
              <a:rPr lang="en-US" smtClean="0"/>
              <a:t>1/29/16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A7BEB-A59F-0F4B-BCFA-84BE54ECDEF5}" type="slidenum">
              <a:rPr lang="en-US" smtClean="0"/>
              <a:t>‹#›</a:t>
            </a:fld>
            <a:endParaRPr lang="en-US"/>
          </a:p>
        </p:txBody>
      </p:sp>
    </p:spTree>
    <p:extLst>
      <p:ext uri="{BB962C8B-B14F-4D97-AF65-F5344CB8AC3E}">
        <p14:creationId xmlns:p14="http://schemas.microsoft.com/office/powerpoint/2010/main" val="64381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jp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plugins.telerik.com/cordova"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hyperlink" Target="https://telerik.com/platform" TargetMode="External"/><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lugins.telerik.com/cordova" TargetMode="Externa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0476" y="989569"/>
            <a:ext cx="9144000" cy="2387600"/>
          </a:xfrm>
        </p:spPr>
        <p:txBody>
          <a:bodyPr>
            <a:normAutofit/>
          </a:bodyPr>
          <a:lstStyle/>
          <a:p>
            <a:r>
              <a:rPr lang="en-US" sz="8000" b="1" dirty="0" smtClean="0"/>
              <a:t>Cordova Plugin Roundup</a:t>
            </a:r>
            <a:endParaRPr lang="en-US" sz="8000" b="1" dirty="0"/>
          </a:p>
        </p:txBody>
      </p:sp>
      <p:sp>
        <p:nvSpPr>
          <p:cNvPr id="3" name="Subtitle 2"/>
          <p:cNvSpPr>
            <a:spLocks noGrp="1"/>
          </p:cNvSpPr>
          <p:nvPr>
            <p:ph type="subTitle" idx="1"/>
          </p:nvPr>
        </p:nvSpPr>
        <p:spPr>
          <a:xfrm>
            <a:off x="1540476" y="3377169"/>
            <a:ext cx="9144000" cy="1655762"/>
          </a:xfrm>
        </p:spPr>
        <p:txBody>
          <a:bodyPr>
            <a:normAutofit/>
          </a:bodyPr>
          <a:lstStyle/>
          <a:p>
            <a:r>
              <a:rPr lang="en-US" sz="4800" dirty="0" smtClean="0"/>
              <a:t>TJ </a:t>
            </a:r>
            <a:r>
              <a:rPr lang="en-US" sz="4800" dirty="0" err="1" smtClean="0"/>
              <a:t>VanToll</a:t>
            </a:r>
            <a:r>
              <a:rPr lang="en-US" sz="4800" dirty="0" smtClean="0"/>
              <a:t> | @</a:t>
            </a:r>
            <a:r>
              <a:rPr lang="en-US" sz="4800" dirty="0" err="1" smtClean="0"/>
              <a:t>tjvantoll</a:t>
            </a:r>
            <a:endParaRPr lang="en-US"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679" y="4395529"/>
            <a:ext cx="4910440" cy="19737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632" y="4395529"/>
            <a:ext cx="1686375" cy="1897172"/>
          </a:xfrm>
          <a:prstGeom prst="rect">
            <a:avLst/>
          </a:prstGeom>
        </p:spPr>
      </p:pic>
    </p:spTree>
    <p:extLst>
      <p:ext uri="{BB962C8B-B14F-4D97-AF65-F5344CB8AC3E}">
        <p14:creationId xmlns:p14="http://schemas.microsoft.com/office/powerpoint/2010/main" val="884266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4550" y="371061"/>
            <a:ext cx="5951676" cy="5951676"/>
          </a:xfrm>
        </p:spPr>
      </p:pic>
    </p:spTree>
    <p:extLst>
      <p:ext uri="{BB962C8B-B14F-4D97-AF65-F5344CB8AC3E}">
        <p14:creationId xmlns:p14="http://schemas.microsoft.com/office/powerpoint/2010/main" val="1866733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148" y="351914"/>
            <a:ext cx="4366451" cy="4912258"/>
          </a:xfrm>
          <a:prstGeom prst="rect">
            <a:avLst/>
          </a:prstGeom>
        </p:spPr>
      </p:pic>
      <p:sp>
        <p:nvSpPr>
          <p:cNvPr id="5" name="Title 1"/>
          <p:cNvSpPr>
            <a:spLocks noGrp="1"/>
          </p:cNvSpPr>
          <p:nvPr>
            <p:ph type="title"/>
          </p:nvPr>
        </p:nvSpPr>
        <p:spPr>
          <a:xfrm>
            <a:off x="4114158" y="4942033"/>
            <a:ext cx="3864429" cy="1261793"/>
          </a:xfrm>
        </p:spPr>
        <p:txBody>
          <a:bodyPr>
            <a:noAutofit/>
          </a:bodyPr>
          <a:lstStyle/>
          <a:p>
            <a:r>
              <a:rPr lang="en-US" sz="9600" b="1" dirty="0" smtClean="0"/>
              <a:t>Plugins</a:t>
            </a:r>
            <a:endParaRPr lang="en-US" sz="9600" b="1" dirty="0"/>
          </a:p>
        </p:txBody>
      </p:sp>
    </p:spTree>
    <p:extLst>
      <p:ext uri="{BB962C8B-B14F-4D97-AF65-F5344CB8AC3E}">
        <p14:creationId xmlns:p14="http://schemas.microsoft.com/office/powerpoint/2010/main" val="118555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0" y="1844193"/>
            <a:ext cx="6845487" cy="275155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204" y="2088844"/>
            <a:ext cx="2262249" cy="226224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6331" y="1814224"/>
            <a:ext cx="1502997" cy="2811488"/>
          </a:xfrm>
          <a:prstGeom prst="rect">
            <a:avLst/>
          </a:prstGeom>
        </p:spPr>
      </p:pic>
    </p:spTree>
    <p:extLst>
      <p:ext uri="{BB962C8B-B14F-4D97-AF65-F5344CB8AC3E}">
        <p14:creationId xmlns:p14="http://schemas.microsoft.com/office/powerpoint/2010/main" val="9329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Cordova Plugin Problems</a:t>
            </a:r>
            <a:endParaRPr lang="en-US" b="1" dirty="0"/>
          </a:p>
        </p:txBody>
      </p:sp>
      <p:sp>
        <p:nvSpPr>
          <p:cNvPr id="3" name="Content Placeholder 2"/>
          <p:cNvSpPr>
            <a:spLocks noGrp="1"/>
          </p:cNvSpPr>
          <p:nvPr>
            <p:ph idx="1"/>
          </p:nvPr>
        </p:nvSpPr>
        <p:spPr/>
        <p:txBody>
          <a:bodyPr>
            <a:normAutofit/>
          </a:bodyPr>
          <a:lstStyle/>
          <a:p>
            <a:r>
              <a:rPr lang="en-US" sz="4400" dirty="0" smtClean="0"/>
              <a:t>Plugins are hard to build.</a:t>
            </a:r>
          </a:p>
          <a:p>
            <a:r>
              <a:rPr lang="en-US" sz="4400" dirty="0" smtClean="0"/>
              <a:t>Plugins are hard to maintain</a:t>
            </a:r>
            <a:r>
              <a:rPr lang="en-US" sz="4400" dirty="0"/>
              <a:t>.</a:t>
            </a:r>
            <a:endParaRPr lang="en-US" sz="4400" dirty="0" smtClean="0"/>
          </a:p>
        </p:txBody>
      </p:sp>
    </p:spTree>
    <p:extLst>
      <p:ext uri="{BB962C8B-B14F-4D97-AF65-F5344CB8AC3E}">
        <p14:creationId xmlns:p14="http://schemas.microsoft.com/office/powerpoint/2010/main" val="16672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25" y="829788"/>
            <a:ext cx="11518900" cy="4343400"/>
          </a:xfrm>
          <a:prstGeom prst="rect">
            <a:avLst/>
          </a:prstGeom>
        </p:spPr>
      </p:pic>
      <p:sp>
        <p:nvSpPr>
          <p:cNvPr id="5" name="TextBox 4"/>
          <p:cNvSpPr txBox="1"/>
          <p:nvPr/>
        </p:nvSpPr>
        <p:spPr>
          <a:xfrm>
            <a:off x="1635648" y="5545777"/>
            <a:ext cx="8979253" cy="830997"/>
          </a:xfrm>
          <a:prstGeom prst="rect">
            <a:avLst/>
          </a:prstGeom>
          <a:noFill/>
        </p:spPr>
        <p:txBody>
          <a:bodyPr wrap="none" rtlCol="0">
            <a:spAutoFit/>
          </a:bodyPr>
          <a:lstStyle/>
          <a:p>
            <a:r>
              <a:rPr lang="en-US" sz="4800" dirty="0">
                <a:hlinkClick r:id="rId4"/>
              </a:rPr>
              <a:t>http://</a:t>
            </a:r>
            <a:r>
              <a:rPr lang="en-US" sz="4800" dirty="0" smtClean="0">
                <a:hlinkClick r:id="rId4"/>
              </a:rPr>
              <a:t>plugins.telerik.com/cordova</a:t>
            </a:r>
            <a:r>
              <a:rPr lang="en-US" sz="4800" dirty="0" smtClean="0"/>
              <a:t> </a:t>
            </a:r>
            <a:endParaRPr lang="en-US" sz="4800" dirty="0"/>
          </a:p>
        </p:txBody>
      </p:sp>
    </p:spTree>
    <p:extLst>
      <p:ext uri="{BB962C8B-B14F-4D97-AF65-F5344CB8AC3E}">
        <p14:creationId xmlns:p14="http://schemas.microsoft.com/office/powerpoint/2010/main" val="726825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plugin is</a:t>
            </a:r>
            <a:r>
              <a:rPr lang="is-IS" dirty="0" smtClean="0"/>
              <a:t>…</a:t>
            </a:r>
            <a:endParaRPr lang="en-US" dirty="0"/>
          </a:p>
        </p:txBody>
      </p:sp>
      <p:sp>
        <p:nvSpPr>
          <p:cNvPr id="3" name="Content Placeholder 2"/>
          <p:cNvSpPr>
            <a:spLocks noGrp="1"/>
          </p:cNvSpPr>
          <p:nvPr>
            <p:ph idx="1"/>
          </p:nvPr>
        </p:nvSpPr>
        <p:spPr>
          <a:xfrm>
            <a:off x="695696" y="2343625"/>
            <a:ext cx="3140034" cy="129758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200" dirty="0" smtClean="0"/>
              <a:t>Free</a:t>
            </a:r>
            <a:endParaRPr lang="en-US" sz="7200" dirty="0"/>
          </a:p>
        </p:txBody>
      </p:sp>
      <p:sp>
        <p:nvSpPr>
          <p:cNvPr id="4" name="Content Placeholder 2"/>
          <p:cNvSpPr txBox="1">
            <a:spLocks/>
          </p:cNvSpPr>
          <p:nvPr/>
        </p:nvSpPr>
        <p:spPr>
          <a:xfrm>
            <a:off x="1844138" y="4270601"/>
            <a:ext cx="3476007" cy="10272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7200" dirty="0" smtClean="0"/>
              <a:t>Verified</a:t>
            </a:r>
            <a:endParaRPr lang="en-US" sz="7200" dirty="0"/>
          </a:p>
        </p:txBody>
      </p:sp>
      <p:sp>
        <p:nvSpPr>
          <p:cNvPr id="5" name="Content Placeholder 2"/>
          <p:cNvSpPr txBox="1">
            <a:spLocks/>
          </p:cNvSpPr>
          <p:nvPr/>
        </p:nvSpPr>
        <p:spPr>
          <a:xfrm>
            <a:off x="4159332" y="1852974"/>
            <a:ext cx="5815940" cy="981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7200" dirty="0" smtClean="0"/>
              <a:t>Open Source</a:t>
            </a:r>
            <a:endParaRPr lang="en-US" sz="7200" dirty="0"/>
          </a:p>
        </p:txBody>
      </p:sp>
      <p:sp>
        <p:nvSpPr>
          <p:cNvPr id="6" name="Content Placeholder 2"/>
          <p:cNvSpPr txBox="1">
            <a:spLocks/>
          </p:cNvSpPr>
          <p:nvPr/>
        </p:nvSpPr>
        <p:spPr>
          <a:xfrm>
            <a:off x="6222670" y="3641210"/>
            <a:ext cx="5225143" cy="1524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7200" dirty="0" smtClean="0"/>
              <a:t>Documented</a:t>
            </a:r>
            <a:endParaRPr lang="en-US" sz="7200" dirty="0"/>
          </a:p>
        </p:txBody>
      </p:sp>
    </p:spTree>
    <p:extLst>
      <p:ext uri="{BB962C8B-B14F-4D97-AF65-F5344CB8AC3E}">
        <p14:creationId xmlns:p14="http://schemas.microsoft.com/office/powerpoint/2010/main" val="9427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 calcmode="lin" valueType="num">
                                      <p:cBhvr>
                                        <p:cTn id="17" dur="500" fill="hold"/>
                                        <p:tgtEl>
                                          <p:spTgt spid="5"/>
                                        </p:tgtEl>
                                        <p:attrNameLst>
                                          <p:attrName>style.rotation</p:attrName>
                                        </p:attrNameLst>
                                      </p:cBhvr>
                                      <p:tavLst>
                                        <p:tav tm="0">
                                          <p:val>
                                            <p:fltVal val="360"/>
                                          </p:val>
                                        </p:tav>
                                        <p:tav tm="100000">
                                          <p:val>
                                            <p:fltVal val="0"/>
                                          </p:val>
                                        </p:tav>
                                      </p:tavLst>
                                    </p:anim>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style.rotation</p:attrName>
                                        </p:attrNameLst>
                                      </p:cBhvr>
                                      <p:tavLst>
                                        <p:tav tm="0">
                                          <p:val>
                                            <p:fltVal val="360"/>
                                          </p:val>
                                        </p:tav>
                                        <p:tav tm="100000">
                                          <p:val>
                                            <p:fltVal val="0"/>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 calcmode="lin" valueType="num">
                                      <p:cBhvr>
                                        <p:cTn id="33" dur="500" fill="hold"/>
                                        <p:tgtEl>
                                          <p:spTgt spid="6"/>
                                        </p:tgtEl>
                                        <p:attrNameLst>
                                          <p:attrName>style.rotation</p:attrName>
                                        </p:attrNameLst>
                                      </p:cBhvr>
                                      <p:tavLst>
                                        <p:tav tm="0">
                                          <p:val>
                                            <p:fltVal val="360"/>
                                          </p:val>
                                        </p:tav>
                                        <p:tav tm="100000">
                                          <p:val>
                                            <p:fltVal val="0"/>
                                          </p:val>
                                        </p:tav>
                                      </p:tavLst>
                                    </p:anim>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Telerik</a:t>
            </a:r>
            <a:r>
              <a:rPr lang="en-US" b="1" dirty="0" smtClean="0"/>
              <a:t> Verified Plugins Marketplace</a:t>
            </a:r>
            <a:endParaRPr lang="en-US" b="1" dirty="0"/>
          </a:p>
        </p:txBody>
      </p:sp>
      <p:sp>
        <p:nvSpPr>
          <p:cNvPr id="3" name="Content Placeholder 2"/>
          <p:cNvSpPr>
            <a:spLocks noGrp="1"/>
          </p:cNvSpPr>
          <p:nvPr>
            <p:ph idx="1"/>
          </p:nvPr>
        </p:nvSpPr>
        <p:spPr/>
        <p:txBody>
          <a:bodyPr>
            <a:normAutofit/>
          </a:bodyPr>
          <a:lstStyle/>
          <a:p>
            <a:r>
              <a:rPr lang="en-US" sz="7200" dirty="0" smtClean="0"/>
              <a:t>67 plugins and counting!</a:t>
            </a:r>
          </a:p>
          <a:p>
            <a:r>
              <a:rPr lang="en-US" sz="7200" dirty="0" smtClean="0"/>
              <a:t>Over 100,000 plugin downloads!</a:t>
            </a:r>
            <a:endParaRPr lang="en-US" sz="7200" dirty="0"/>
          </a:p>
        </p:txBody>
      </p:sp>
    </p:spTree>
    <p:extLst>
      <p:ext uri="{BB962C8B-B14F-4D97-AF65-F5344CB8AC3E}">
        <p14:creationId xmlns:p14="http://schemas.microsoft.com/office/powerpoint/2010/main" val="55198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Telerik</a:t>
            </a:r>
            <a:r>
              <a:rPr lang="en-US" b="1" dirty="0" smtClean="0"/>
              <a:t> Verified Plugins Marketplace</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00280"/>
            <a:ext cx="12192000" cy="1883784"/>
          </a:xfrm>
          <a:prstGeom prst="rect">
            <a:avLst/>
          </a:prstGeom>
        </p:spPr>
      </p:pic>
      <p:sp>
        <p:nvSpPr>
          <p:cNvPr id="7" name="Content Placeholder 2"/>
          <p:cNvSpPr>
            <a:spLocks noGrp="1"/>
          </p:cNvSpPr>
          <p:nvPr>
            <p:ph idx="1"/>
          </p:nvPr>
        </p:nvSpPr>
        <p:spPr>
          <a:xfrm>
            <a:off x="838200" y="1825625"/>
            <a:ext cx="10417403" cy="2774655"/>
          </a:xfrm>
        </p:spPr>
        <p:txBody>
          <a:bodyPr>
            <a:normAutofit lnSpcReduction="10000"/>
          </a:bodyPr>
          <a:lstStyle/>
          <a:p>
            <a:r>
              <a:rPr lang="en-US" sz="7200" dirty="0" smtClean="0"/>
              <a:t>5x increase in traffic (4,000 </a:t>
            </a:r>
            <a:r>
              <a:rPr lang="en-US" sz="7200" dirty="0" smtClean="0">
                <a:sym typeface="Wingdings"/>
              </a:rPr>
              <a:t> 20,000 sessions) over the last year</a:t>
            </a:r>
            <a:endParaRPr lang="en-US" sz="7200" dirty="0" smtClean="0"/>
          </a:p>
        </p:txBody>
      </p:sp>
    </p:spTree>
    <p:extLst>
      <p:ext uri="{BB962C8B-B14F-4D97-AF65-F5344CB8AC3E}">
        <p14:creationId xmlns:p14="http://schemas.microsoft.com/office/powerpoint/2010/main" val="14948817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0719" y="2383931"/>
            <a:ext cx="10515600" cy="1325563"/>
          </a:xfrm>
        </p:spPr>
        <p:txBody>
          <a:bodyPr>
            <a:noAutofit/>
          </a:bodyPr>
          <a:lstStyle/>
          <a:p>
            <a:r>
              <a:rPr lang="en-US" sz="9600" b="1" dirty="0" smtClean="0"/>
              <a:t>&lt;plugin-roundup&gt;</a:t>
            </a:r>
            <a:endParaRPr lang="en-US" sz="9600" b="1" dirty="0"/>
          </a:p>
        </p:txBody>
      </p:sp>
    </p:spTree>
    <p:extLst>
      <p:ext uri="{BB962C8B-B14F-4D97-AF65-F5344CB8AC3E}">
        <p14:creationId xmlns:p14="http://schemas.microsoft.com/office/powerpoint/2010/main" val="13365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61" y="353249"/>
            <a:ext cx="10515600" cy="1325563"/>
          </a:xfrm>
        </p:spPr>
        <p:txBody>
          <a:bodyPr/>
          <a:lstStyle/>
          <a:p>
            <a:r>
              <a:rPr lang="en-US" b="1" dirty="0" smtClean="0"/>
              <a:t>Plugin #1</a:t>
            </a:r>
            <a:r>
              <a:rPr lang="en-US" dirty="0" smtClean="0"/>
              <a:t>: </a:t>
            </a:r>
            <a:r>
              <a:rPr lang="en-US" dirty="0" err="1" smtClean="0"/>
              <a:t>ImagePicker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55" y="1551990"/>
            <a:ext cx="4671975" cy="167135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2791" y="638433"/>
            <a:ext cx="2879765" cy="46076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625" y="599642"/>
            <a:ext cx="2634113" cy="4685209"/>
          </a:xfrm>
          <a:prstGeom prst="rect">
            <a:avLst/>
          </a:prstGeom>
        </p:spPr>
      </p:pic>
    </p:spTree>
    <p:extLst>
      <p:ext uri="{BB962C8B-B14F-4D97-AF65-F5344CB8AC3E}">
        <p14:creationId xmlns:p14="http://schemas.microsoft.com/office/powerpoint/2010/main" val="1484510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200" y="558800"/>
            <a:ext cx="4673600" cy="5740400"/>
          </a:xfrm>
          <a:prstGeom prst="rect">
            <a:avLst/>
          </a:prstGeom>
        </p:spPr>
      </p:pic>
    </p:spTree>
    <p:extLst>
      <p:ext uri="{BB962C8B-B14F-4D97-AF65-F5344CB8AC3E}">
        <p14:creationId xmlns:p14="http://schemas.microsoft.com/office/powerpoint/2010/main" val="1342845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Plugin #2</a:t>
            </a:r>
            <a:r>
              <a:rPr lang="en-US" dirty="0" smtClean="0"/>
              <a:t>: Facebook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4699000" cy="2070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07522"/>
            <a:ext cx="2804144" cy="49876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8050" y="807522"/>
            <a:ext cx="2805546" cy="4987638"/>
          </a:xfrm>
          <a:prstGeom prst="rect">
            <a:avLst/>
          </a:prstGeom>
        </p:spPr>
      </p:pic>
    </p:spTree>
    <p:extLst>
      <p:ext uri="{BB962C8B-B14F-4D97-AF65-F5344CB8AC3E}">
        <p14:creationId xmlns:p14="http://schemas.microsoft.com/office/powerpoint/2010/main" val="3056965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34" y="365124"/>
            <a:ext cx="10515600" cy="1325563"/>
          </a:xfrm>
        </p:spPr>
        <p:txBody>
          <a:bodyPr/>
          <a:lstStyle/>
          <a:p>
            <a:r>
              <a:rPr lang="en-US" b="1" dirty="0" smtClean="0"/>
              <a:t>Plugin #3</a:t>
            </a:r>
            <a:r>
              <a:rPr lang="en-US" dirty="0" smtClean="0"/>
              <a:t>: </a:t>
            </a:r>
            <a:r>
              <a:rPr lang="en-US" dirty="0" err="1" smtClean="0"/>
              <a:t>InAppPurchase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33" y="1583810"/>
            <a:ext cx="5464794" cy="16462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82" y="692439"/>
            <a:ext cx="2947697" cy="471631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786" y="692439"/>
            <a:ext cx="2615137" cy="4651458"/>
          </a:xfrm>
          <a:prstGeom prst="rect">
            <a:avLst/>
          </a:prstGeom>
        </p:spPr>
      </p:pic>
    </p:spTree>
    <p:extLst>
      <p:ext uri="{BB962C8B-B14F-4D97-AF65-F5344CB8AC3E}">
        <p14:creationId xmlns:p14="http://schemas.microsoft.com/office/powerpoint/2010/main" val="92443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Plugin #4</a:t>
            </a:r>
            <a:r>
              <a:rPr lang="en-US" dirty="0" smtClean="0"/>
              <a:t>: Stripe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04" y="1690688"/>
            <a:ext cx="3060700" cy="2095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009" y="665018"/>
            <a:ext cx="8269574" cy="5849752"/>
          </a:xfrm>
          <a:prstGeom prst="rect">
            <a:avLst/>
          </a:prstGeom>
        </p:spPr>
      </p:pic>
    </p:spTree>
    <p:extLst>
      <p:ext uri="{BB962C8B-B14F-4D97-AF65-F5344CB8AC3E}">
        <p14:creationId xmlns:p14="http://schemas.microsoft.com/office/powerpoint/2010/main" val="1532062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do the plugins come from?</a:t>
            </a:r>
            <a:endParaRPr lang="en-US" b="1" dirty="0"/>
          </a:p>
        </p:txBody>
      </p:sp>
      <p:sp>
        <p:nvSpPr>
          <p:cNvPr id="3" name="Content Placeholder 2"/>
          <p:cNvSpPr>
            <a:spLocks noGrp="1"/>
          </p:cNvSpPr>
          <p:nvPr>
            <p:ph idx="1"/>
          </p:nvPr>
        </p:nvSpPr>
        <p:spPr/>
        <p:txBody>
          <a:bodyPr>
            <a:normAutofit/>
          </a:bodyPr>
          <a:lstStyle/>
          <a:p>
            <a:r>
              <a:rPr lang="en-US" sz="4400" dirty="0" smtClean="0"/>
              <a:t> Some are community written</a:t>
            </a:r>
          </a:p>
          <a:p>
            <a:r>
              <a:rPr lang="en-US" sz="4400" dirty="0" smtClean="0"/>
              <a:t> Some are </a:t>
            </a:r>
            <a:r>
              <a:rPr lang="en-US" sz="4400" dirty="0" err="1" smtClean="0"/>
              <a:t>Telerik</a:t>
            </a:r>
            <a:r>
              <a:rPr lang="en-US" sz="4400" dirty="0" smtClean="0"/>
              <a:t> written</a:t>
            </a:r>
            <a:endParaRPr lang="en-US" sz="4400" dirty="0"/>
          </a:p>
        </p:txBody>
      </p:sp>
    </p:spTree>
    <p:extLst>
      <p:ext uri="{BB962C8B-B14F-4D97-AF65-F5344CB8AC3E}">
        <p14:creationId xmlns:p14="http://schemas.microsoft.com/office/powerpoint/2010/main" val="199228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792" y="647495"/>
            <a:ext cx="4395151" cy="4395151"/>
          </a:xfrm>
          <a:prstGeom prst="rect">
            <a:avLst/>
          </a:prstGeom>
        </p:spPr>
      </p:pic>
      <p:sp>
        <p:nvSpPr>
          <p:cNvPr id="3" name="Title 1"/>
          <p:cNvSpPr>
            <a:spLocks noGrp="1"/>
          </p:cNvSpPr>
          <p:nvPr>
            <p:ph type="title"/>
          </p:nvPr>
        </p:nvSpPr>
        <p:spPr>
          <a:xfrm>
            <a:off x="149833" y="5399232"/>
            <a:ext cx="11793071" cy="1261793"/>
          </a:xfrm>
        </p:spPr>
        <p:txBody>
          <a:bodyPr>
            <a:noAutofit/>
          </a:bodyPr>
          <a:lstStyle/>
          <a:p>
            <a:pPr algn="ctr"/>
            <a:r>
              <a:rPr lang="en-US" sz="4800" b="1" dirty="0"/>
              <a:t>Eddy </a:t>
            </a:r>
            <a:r>
              <a:rPr lang="en-US" sz="4800" b="1" dirty="0" smtClean="0"/>
              <a:t>“The Plugin” </a:t>
            </a:r>
            <a:r>
              <a:rPr lang="en-US" sz="4800" b="1" dirty="0" err="1" smtClean="0"/>
              <a:t>Verbruggen</a:t>
            </a:r>
            <a:endParaRPr lang="en-US" sz="4800" b="1" dirty="0"/>
          </a:p>
        </p:txBody>
      </p:sp>
    </p:spTree>
    <p:extLst>
      <p:ext uri="{BB962C8B-B14F-4D97-AF65-F5344CB8AC3E}">
        <p14:creationId xmlns:p14="http://schemas.microsoft.com/office/powerpoint/2010/main" val="20986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86200" y="451035"/>
            <a:ext cx="4153235" cy="5823899"/>
          </a:xfrm>
        </p:spPr>
      </p:pic>
    </p:spTree>
    <p:extLst>
      <p:ext uri="{BB962C8B-B14F-4D97-AF65-F5344CB8AC3E}">
        <p14:creationId xmlns:p14="http://schemas.microsoft.com/office/powerpoint/2010/main" val="2130425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773" y="0"/>
            <a:ext cx="8227393" cy="7056083"/>
          </a:xfrm>
          <a:prstGeom prst="rect">
            <a:avLst/>
          </a:prstGeom>
        </p:spPr>
      </p:pic>
    </p:spTree>
    <p:extLst>
      <p:ext uri="{BB962C8B-B14F-4D97-AF65-F5344CB8AC3E}">
        <p14:creationId xmlns:p14="http://schemas.microsoft.com/office/powerpoint/2010/main" val="200108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Plugin #5: </a:t>
            </a:r>
            <a:r>
              <a:rPr lang="en-US" dirty="0" smtClean="0"/>
              <a:t>3D Touch</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0969" y="365125"/>
            <a:ext cx="3404303" cy="6055121"/>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4673600" cy="2108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8" y="4653581"/>
            <a:ext cx="1922318" cy="1766665"/>
          </a:xfrm>
          <a:prstGeom prst="rect">
            <a:avLst/>
          </a:prstGeom>
        </p:spPr>
      </p:pic>
    </p:spTree>
    <p:extLst>
      <p:ext uri="{BB962C8B-B14F-4D97-AF65-F5344CB8AC3E}">
        <p14:creationId xmlns:p14="http://schemas.microsoft.com/office/powerpoint/2010/main" val="770440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Plugin #6: </a:t>
            </a:r>
            <a:r>
              <a:rPr lang="en-US" dirty="0" smtClean="0"/>
              <a:t>Apple Watch</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5510151" cy="17609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9519" y="365125"/>
            <a:ext cx="2423094" cy="302886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5117" y="369228"/>
            <a:ext cx="2419812" cy="302476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9519" y="3572184"/>
            <a:ext cx="2401216" cy="300152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5117" y="3572184"/>
            <a:ext cx="2419812" cy="3024765"/>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108" y="4653581"/>
            <a:ext cx="1922318" cy="1766665"/>
          </a:xfrm>
          <a:prstGeom prst="rect">
            <a:avLst/>
          </a:prstGeom>
        </p:spPr>
      </p:pic>
    </p:spTree>
    <p:extLst>
      <p:ext uri="{BB962C8B-B14F-4D97-AF65-F5344CB8AC3E}">
        <p14:creationId xmlns:p14="http://schemas.microsoft.com/office/powerpoint/2010/main" val="9519771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Plugin #7</a:t>
            </a:r>
            <a:r>
              <a:rPr lang="en-US" dirty="0" smtClean="0"/>
              <a:t>: Touch ID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373" y="1690688"/>
            <a:ext cx="4292600" cy="2044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915" y="365125"/>
            <a:ext cx="3221426" cy="57298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8" y="4653581"/>
            <a:ext cx="1922318" cy="1766665"/>
          </a:xfrm>
          <a:prstGeom prst="rect">
            <a:avLst/>
          </a:prstGeom>
        </p:spPr>
      </p:pic>
    </p:spTree>
    <p:extLst>
      <p:ext uri="{BB962C8B-B14F-4D97-AF65-F5344CB8AC3E}">
        <p14:creationId xmlns:p14="http://schemas.microsoft.com/office/powerpoint/2010/main" val="143848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0"/>
            <a:ext cx="6683496" cy="6858000"/>
          </a:xfrm>
          <a:prstGeom prst="rect">
            <a:avLst/>
          </a:prstGeom>
        </p:spPr>
      </p:pic>
    </p:spTree>
    <p:extLst>
      <p:ext uri="{BB962C8B-B14F-4D97-AF65-F5344CB8AC3E}">
        <p14:creationId xmlns:p14="http://schemas.microsoft.com/office/powerpoint/2010/main" val="284841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Plugin #8</a:t>
            </a:r>
            <a:r>
              <a:rPr lang="en-US" dirty="0" smtClean="0"/>
              <a:t>: </a:t>
            </a:r>
            <a:r>
              <a:rPr lang="en-US" dirty="0" err="1" smtClean="0"/>
              <a:t>HealthKit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4737100" cy="20193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565" y="139493"/>
            <a:ext cx="3557457" cy="63275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8" y="4653581"/>
            <a:ext cx="1922318" cy="1766665"/>
          </a:xfrm>
          <a:prstGeom prst="rect">
            <a:avLst/>
          </a:prstGeom>
        </p:spPr>
      </p:pic>
    </p:spTree>
    <p:extLst>
      <p:ext uri="{BB962C8B-B14F-4D97-AF65-F5344CB8AC3E}">
        <p14:creationId xmlns:p14="http://schemas.microsoft.com/office/powerpoint/2010/main" val="17599039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Plugin #9</a:t>
            </a:r>
            <a:r>
              <a:rPr lang="en-US" dirty="0" smtClean="0"/>
              <a:t>: </a:t>
            </a:r>
            <a:r>
              <a:rPr lang="en-US" dirty="0" err="1" smtClean="0"/>
              <a:t>Mapbox</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67" y="1690688"/>
            <a:ext cx="4064000" cy="2032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848" y="553397"/>
            <a:ext cx="3328828" cy="53261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9810" y="553397"/>
            <a:ext cx="3000517" cy="533692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08" y="4653581"/>
            <a:ext cx="1922318" cy="1766665"/>
          </a:xfrm>
          <a:prstGeom prst="rect">
            <a:avLst/>
          </a:prstGeom>
        </p:spPr>
      </p:pic>
    </p:spTree>
    <p:extLst>
      <p:ext uri="{BB962C8B-B14F-4D97-AF65-F5344CB8AC3E}">
        <p14:creationId xmlns:p14="http://schemas.microsoft.com/office/powerpoint/2010/main" val="3978987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Plugin #10</a:t>
            </a:r>
            <a:r>
              <a:rPr lang="en-US" dirty="0" smtClean="0"/>
              <a:t>: Native Page Transitions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690688"/>
            <a:ext cx="10731500" cy="2171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08" y="4653581"/>
            <a:ext cx="1922318" cy="1766665"/>
          </a:xfrm>
          <a:prstGeom prst="rect">
            <a:avLst/>
          </a:prstGeom>
        </p:spPr>
      </p:pic>
    </p:spTree>
    <p:extLst>
      <p:ext uri="{BB962C8B-B14F-4D97-AF65-F5344CB8AC3E}">
        <p14:creationId xmlns:p14="http://schemas.microsoft.com/office/powerpoint/2010/main" val="4112129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50719" y="2383931"/>
            <a:ext cx="10515600" cy="1325563"/>
          </a:xfrm>
        </p:spPr>
        <p:txBody>
          <a:bodyPr>
            <a:noAutofit/>
          </a:bodyPr>
          <a:lstStyle/>
          <a:p>
            <a:r>
              <a:rPr lang="en-US" sz="9600" b="1" dirty="0" smtClean="0"/>
              <a:t>&lt;/plugin-roundup&gt;</a:t>
            </a:r>
            <a:endParaRPr lang="en-US" sz="9600" b="1" dirty="0"/>
          </a:p>
        </p:txBody>
      </p:sp>
    </p:spTree>
    <p:extLst>
      <p:ext uri="{BB962C8B-B14F-4D97-AF65-F5344CB8AC3E}">
        <p14:creationId xmlns:p14="http://schemas.microsoft.com/office/powerpoint/2010/main" val="1412108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31800"/>
            <a:ext cx="10820400" cy="5994400"/>
          </a:xfrm>
          <a:prstGeom prst="rect">
            <a:avLst/>
          </a:prstGeom>
        </p:spPr>
      </p:pic>
      <p:cxnSp>
        <p:nvCxnSpPr>
          <p:cNvPr id="6" name="Straight Arrow Connector 5"/>
          <p:cNvCxnSpPr/>
          <p:nvPr/>
        </p:nvCxnSpPr>
        <p:spPr>
          <a:xfrm flipV="1">
            <a:off x="4801590" y="4449948"/>
            <a:ext cx="2588820" cy="1721922"/>
          </a:xfrm>
          <a:prstGeom prst="straightConnector1">
            <a:avLst/>
          </a:prstGeom>
          <a:ln w="200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8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
            <a:ext cx="12192000" cy="6154391"/>
          </a:xfrm>
          <a:prstGeom prst="rect">
            <a:avLst/>
          </a:prstGeom>
        </p:spPr>
      </p:pic>
    </p:spTree>
    <p:extLst>
      <p:ext uri="{BB962C8B-B14F-4D97-AF65-F5344CB8AC3E}">
        <p14:creationId xmlns:p14="http://schemas.microsoft.com/office/powerpoint/2010/main" val="7385815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31800"/>
            <a:ext cx="10820400" cy="5994400"/>
          </a:xfrm>
          <a:prstGeom prst="rect">
            <a:avLst/>
          </a:prstGeom>
        </p:spPr>
      </p:pic>
      <p:cxnSp>
        <p:nvCxnSpPr>
          <p:cNvPr id="6" name="Straight Arrow Connector 5"/>
          <p:cNvCxnSpPr/>
          <p:nvPr/>
        </p:nvCxnSpPr>
        <p:spPr>
          <a:xfrm flipH="1" flipV="1">
            <a:off x="4813464" y="4414322"/>
            <a:ext cx="1282536" cy="1757548"/>
          </a:xfrm>
          <a:prstGeom prst="straightConnector1">
            <a:avLst/>
          </a:prstGeom>
          <a:ln w="200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771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Telerik</a:t>
            </a:r>
            <a:r>
              <a:rPr lang="en-US" b="1" dirty="0" smtClean="0"/>
              <a:t> </a:t>
            </a:r>
            <a:r>
              <a:rPr lang="en-US" b="1" dirty="0" err="1" smtClean="0"/>
              <a:t>AppBuilder</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6631"/>
            <a:ext cx="12776639" cy="5256377"/>
          </a:xfrm>
          <a:prstGeom prst="rect">
            <a:avLst/>
          </a:prstGeom>
        </p:spPr>
      </p:pic>
    </p:spTree>
    <p:extLst>
      <p:ext uri="{BB962C8B-B14F-4D97-AF65-F5344CB8AC3E}">
        <p14:creationId xmlns:p14="http://schemas.microsoft.com/office/powerpoint/2010/main" val="14925493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b="1" dirty="0" err="1" smtClean="0"/>
              <a:t>Telerik</a:t>
            </a:r>
            <a:r>
              <a:rPr lang="en-US" b="1" dirty="0" smtClean="0"/>
              <a:t> </a:t>
            </a:r>
            <a:r>
              <a:rPr lang="en-US" b="1" dirty="0" err="1" smtClean="0"/>
              <a:t>AppBuilder</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8682842" cy="5150838"/>
          </a:xfrm>
          <a:prstGeom prst="rect">
            <a:avLst/>
          </a:prstGeom>
        </p:spPr>
      </p:pic>
    </p:spTree>
    <p:extLst>
      <p:ext uri="{BB962C8B-B14F-4D97-AF65-F5344CB8AC3E}">
        <p14:creationId xmlns:p14="http://schemas.microsoft.com/office/powerpoint/2010/main" val="670158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Telerik</a:t>
            </a:r>
            <a:r>
              <a:rPr lang="en-US" b="1" dirty="0"/>
              <a:t> </a:t>
            </a:r>
            <a:r>
              <a:rPr lang="en-US" b="1" dirty="0" err="1"/>
              <a:t>AppBuilder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54" y="1681261"/>
            <a:ext cx="9654180" cy="6858000"/>
          </a:xfrm>
          <a:prstGeom prst="rect">
            <a:avLst/>
          </a:prstGeom>
        </p:spPr>
      </p:pic>
    </p:spTree>
    <p:extLst>
      <p:ext uri="{BB962C8B-B14F-4D97-AF65-F5344CB8AC3E}">
        <p14:creationId xmlns:p14="http://schemas.microsoft.com/office/powerpoint/2010/main" val="1545825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261" y="172277"/>
            <a:ext cx="11620199" cy="6302060"/>
          </a:xfrm>
        </p:spPr>
      </p:pic>
    </p:spTree>
    <p:extLst>
      <p:ext uri="{BB962C8B-B14F-4D97-AF65-F5344CB8AC3E}">
        <p14:creationId xmlns:p14="http://schemas.microsoft.com/office/powerpoint/2010/main" val="10583477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Telerik</a:t>
            </a:r>
            <a:r>
              <a:rPr lang="en-US" b="1" dirty="0"/>
              <a:t> </a:t>
            </a:r>
            <a:r>
              <a:rPr lang="en-US" b="1" dirty="0" err="1"/>
              <a:t>AppBuilder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93174"/>
            <a:ext cx="3857625"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377" y="1793174"/>
            <a:ext cx="3857625" cy="6858000"/>
          </a:xfrm>
          <a:prstGeom prst="rect">
            <a:avLst/>
          </a:prstGeom>
        </p:spPr>
      </p:pic>
    </p:spTree>
    <p:extLst>
      <p:ext uri="{BB962C8B-B14F-4D97-AF65-F5344CB8AC3E}">
        <p14:creationId xmlns:p14="http://schemas.microsoft.com/office/powerpoint/2010/main" val="11455633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3900" y="179924"/>
            <a:ext cx="10515600" cy="1927739"/>
          </a:xfrm>
        </p:spPr>
      </p:pic>
      <p:sp>
        <p:nvSpPr>
          <p:cNvPr id="6" name="Content Placeholder 2"/>
          <p:cNvSpPr txBox="1">
            <a:spLocks/>
          </p:cNvSpPr>
          <p:nvPr/>
        </p:nvSpPr>
        <p:spPr>
          <a:xfrm>
            <a:off x="431800" y="2539999"/>
            <a:ext cx="5118100" cy="4134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4400" dirty="0" smtClean="0"/>
              <a:t> Simulators</a:t>
            </a:r>
          </a:p>
          <a:p>
            <a:r>
              <a:rPr lang="en-US" sz="4400" dirty="0"/>
              <a:t> </a:t>
            </a:r>
            <a:r>
              <a:rPr lang="en-US" sz="4400" dirty="0" smtClean="0"/>
              <a:t>App management</a:t>
            </a:r>
          </a:p>
          <a:p>
            <a:r>
              <a:rPr lang="en-US" sz="4400" dirty="0"/>
              <a:t> </a:t>
            </a:r>
            <a:r>
              <a:rPr lang="en-US" sz="4400" dirty="0" smtClean="0"/>
              <a:t>Data storage</a:t>
            </a:r>
          </a:p>
          <a:p>
            <a:r>
              <a:rPr lang="en-US" sz="4400" dirty="0" smtClean="0"/>
              <a:t> User management</a:t>
            </a:r>
          </a:p>
          <a:p>
            <a:r>
              <a:rPr lang="en-US" sz="4400" dirty="0"/>
              <a:t> </a:t>
            </a:r>
            <a:r>
              <a:rPr lang="en-US" sz="4400" dirty="0" smtClean="0"/>
              <a:t>Push notifications</a:t>
            </a:r>
            <a:endParaRPr lang="en-US" sz="4400" dirty="0"/>
          </a:p>
        </p:txBody>
      </p:sp>
      <p:sp>
        <p:nvSpPr>
          <p:cNvPr id="7" name="Content Placeholder 2"/>
          <p:cNvSpPr txBox="1">
            <a:spLocks/>
          </p:cNvSpPr>
          <p:nvPr/>
        </p:nvSpPr>
        <p:spPr>
          <a:xfrm>
            <a:off x="5549900" y="2539998"/>
            <a:ext cx="5118100" cy="4134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4400" dirty="0" smtClean="0"/>
              <a:t> Email notifications</a:t>
            </a:r>
          </a:p>
          <a:p>
            <a:r>
              <a:rPr lang="en-US" sz="4400" dirty="0"/>
              <a:t> </a:t>
            </a:r>
            <a:r>
              <a:rPr lang="en-US" sz="4400" dirty="0" smtClean="0"/>
              <a:t>Team management</a:t>
            </a:r>
          </a:p>
          <a:p>
            <a:r>
              <a:rPr lang="en-US" sz="4400" dirty="0"/>
              <a:t> </a:t>
            </a:r>
            <a:r>
              <a:rPr lang="en-US" sz="4400" dirty="0" smtClean="0"/>
              <a:t>Visual </a:t>
            </a:r>
            <a:r>
              <a:rPr lang="en-US" sz="4400" dirty="0" err="1" smtClean="0"/>
              <a:t>prototyper</a:t>
            </a:r>
            <a:endParaRPr lang="en-US" sz="4400" dirty="0" smtClean="0"/>
          </a:p>
          <a:p>
            <a:r>
              <a:rPr lang="en-US" sz="4400" dirty="0"/>
              <a:t> </a:t>
            </a:r>
            <a:r>
              <a:rPr lang="en-US" sz="4400" dirty="0" smtClean="0"/>
              <a:t>Companion apps</a:t>
            </a:r>
          </a:p>
          <a:p>
            <a:r>
              <a:rPr lang="en-US" sz="4400" dirty="0" smtClean="0"/>
              <a:t> Deployment tools</a:t>
            </a:r>
          </a:p>
        </p:txBody>
      </p:sp>
    </p:spTree>
    <p:extLst>
      <p:ext uri="{BB962C8B-B14F-4D97-AF65-F5344CB8AC3E}">
        <p14:creationId xmlns:p14="http://schemas.microsoft.com/office/powerpoint/2010/main" val="67847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38" y="5364637"/>
            <a:ext cx="10515600" cy="1325563"/>
          </a:xfrm>
        </p:spPr>
        <p:txBody>
          <a:bodyPr/>
          <a:lstStyle/>
          <a:p>
            <a:pPr algn="ctr"/>
            <a:r>
              <a:rPr lang="en-US" b="1" dirty="0" smtClean="0">
                <a:hlinkClick r:id="rId3"/>
              </a:rPr>
              <a:t>https://</a:t>
            </a:r>
            <a:r>
              <a:rPr lang="en-US" b="1" dirty="0" err="1" smtClean="0">
                <a:hlinkClick r:id="rId3"/>
              </a:rPr>
              <a:t>telerik.com</a:t>
            </a:r>
            <a:r>
              <a:rPr lang="en-US" b="1" dirty="0" smtClean="0">
                <a:hlinkClick r:id="rId3"/>
              </a:rPr>
              <a:t>/platform</a:t>
            </a:r>
            <a:endParaRPr lang="en-US"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861" y="608688"/>
            <a:ext cx="8932553" cy="4934078"/>
          </a:xfrm>
          <a:prstGeom prst="rect">
            <a:avLst/>
          </a:prstGeom>
        </p:spPr>
      </p:pic>
    </p:spTree>
    <p:extLst>
      <p:ext uri="{BB962C8B-B14F-4D97-AF65-F5344CB8AC3E}">
        <p14:creationId xmlns:p14="http://schemas.microsoft.com/office/powerpoint/2010/main" val="5841708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4338" y="5364637"/>
            <a:ext cx="10515600" cy="1325563"/>
          </a:xfrm>
        </p:spPr>
        <p:txBody>
          <a:bodyPr/>
          <a:lstStyle/>
          <a:p>
            <a:pPr algn="ctr"/>
            <a:r>
              <a:rPr lang="en-US" b="1" dirty="0">
                <a:hlinkClick r:id="rId2"/>
              </a:rPr>
              <a:t>http://</a:t>
            </a:r>
            <a:r>
              <a:rPr lang="en-US" b="1" dirty="0" smtClean="0">
                <a:hlinkClick r:id="rId2"/>
              </a:rPr>
              <a:t>plugins.telerik.com/cordova</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300" y="0"/>
            <a:ext cx="4216400" cy="5481320"/>
          </a:xfrm>
          <a:prstGeom prst="rect">
            <a:avLst/>
          </a:prstGeom>
        </p:spPr>
      </p:pic>
    </p:spTree>
    <p:extLst>
      <p:ext uri="{BB962C8B-B14F-4D97-AF65-F5344CB8AC3E}">
        <p14:creationId xmlns:p14="http://schemas.microsoft.com/office/powerpoint/2010/main" val="13955349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40476" y="989569"/>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smtClean="0"/>
              <a:t>Thanks!</a:t>
            </a:r>
            <a:endParaRPr lang="en-US" sz="8000" b="1" dirty="0"/>
          </a:p>
        </p:txBody>
      </p:sp>
      <p:sp>
        <p:nvSpPr>
          <p:cNvPr id="5" name="Subtitle 2"/>
          <p:cNvSpPr txBox="1">
            <a:spLocks/>
          </p:cNvSpPr>
          <p:nvPr/>
        </p:nvSpPr>
        <p:spPr>
          <a:xfrm>
            <a:off x="1540476" y="2739767"/>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4800" dirty="0" smtClean="0"/>
              <a:t>TJ </a:t>
            </a:r>
            <a:r>
              <a:rPr lang="en-US" sz="4800" dirty="0" err="1" smtClean="0"/>
              <a:t>VanToll</a:t>
            </a:r>
            <a:r>
              <a:rPr lang="en-US" sz="4800" dirty="0" smtClean="0"/>
              <a:t> | @</a:t>
            </a:r>
            <a:r>
              <a:rPr lang="en-US" sz="4800" dirty="0" err="1" smtClean="0"/>
              <a:t>tjvantoll</a:t>
            </a:r>
            <a:endParaRPr lang="en-US" sz="4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256" y="4003642"/>
            <a:ext cx="4910440" cy="1973761"/>
          </a:xfrm>
          <a:prstGeom prst="rect">
            <a:avLst/>
          </a:prstGeom>
        </p:spPr>
      </p:pic>
    </p:spTree>
    <p:extLst>
      <p:ext uri="{BB962C8B-B14F-4D97-AF65-F5344CB8AC3E}">
        <p14:creationId xmlns:p14="http://schemas.microsoft.com/office/powerpoint/2010/main" val="12435230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4258" y="887343"/>
            <a:ext cx="3520108" cy="471073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297" y="887343"/>
            <a:ext cx="4306956" cy="4710733"/>
          </a:xfrm>
          <a:prstGeom prst="rect">
            <a:avLst/>
          </a:prstGeom>
        </p:spPr>
      </p:pic>
    </p:spTree>
    <p:extLst>
      <p:ext uri="{BB962C8B-B14F-4D97-AF65-F5344CB8AC3E}">
        <p14:creationId xmlns:p14="http://schemas.microsoft.com/office/powerpoint/2010/main" val="1009782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826"/>
            <a:ext cx="12192000" cy="16869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89" y="1874083"/>
            <a:ext cx="7312202" cy="82560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7310" y="1874083"/>
            <a:ext cx="7188258" cy="8146693"/>
          </a:xfrm>
          <a:prstGeom prst="rect">
            <a:avLst/>
          </a:prstGeom>
        </p:spPr>
      </p:pic>
    </p:spTree>
    <p:extLst>
      <p:ext uri="{BB962C8B-B14F-4D97-AF65-F5344CB8AC3E}">
        <p14:creationId xmlns:p14="http://schemas.microsoft.com/office/powerpoint/2010/main" val="1227802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73" y="755772"/>
            <a:ext cx="11011119" cy="8346664"/>
          </a:xfrm>
          <a:prstGeom prst="rect">
            <a:avLst/>
          </a:prstGeom>
        </p:spPr>
      </p:pic>
    </p:spTree>
    <p:extLst>
      <p:ext uri="{BB962C8B-B14F-4D97-AF65-F5344CB8AC3E}">
        <p14:creationId xmlns:p14="http://schemas.microsoft.com/office/powerpoint/2010/main" val="2573593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5378" y="106017"/>
            <a:ext cx="9678638" cy="6601033"/>
          </a:xfrm>
        </p:spPr>
      </p:pic>
    </p:spTree>
    <p:extLst>
      <p:ext uri="{BB962C8B-B14F-4D97-AF65-F5344CB8AC3E}">
        <p14:creationId xmlns:p14="http://schemas.microsoft.com/office/powerpoint/2010/main" val="2007568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328" y="1649186"/>
            <a:ext cx="12659685" cy="3295537"/>
          </a:xfrm>
        </p:spPr>
      </p:pic>
    </p:spTree>
    <p:extLst>
      <p:ext uri="{BB962C8B-B14F-4D97-AF65-F5344CB8AC3E}">
        <p14:creationId xmlns:p14="http://schemas.microsoft.com/office/powerpoint/2010/main" val="1579191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TotalTime>
  <Words>1272</Words>
  <Application>Microsoft Macintosh PowerPoint</Application>
  <PresentationFormat>Widescreen</PresentationFormat>
  <Paragraphs>125</Paragraphs>
  <Slides>44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Wingdings</vt:lpstr>
      <vt:lpstr>Arial</vt:lpstr>
      <vt:lpstr>Office Theme</vt:lpstr>
      <vt:lpstr>Cordova Plugin Roundup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Plugins</vt:lpstr>
      <vt:lpstr>PowerPoint Presentation</vt:lpstr>
      <vt:lpstr>Cordova Plugin Problems</vt:lpstr>
      <vt:lpstr>PowerPoint Presentation</vt:lpstr>
      <vt:lpstr>Each plugin is…</vt:lpstr>
      <vt:lpstr>Telerik Verified Plugins Marketplace</vt:lpstr>
      <vt:lpstr>Telerik Verified Plugins Marketplace</vt:lpstr>
      <vt:lpstr>&lt;plugin-roundup&gt;</vt:lpstr>
      <vt:lpstr>Plugin #1: ImagePicker</vt:lpstr>
      <vt:lpstr>Plugin #2: Facebook</vt:lpstr>
      <vt:lpstr>Plugin #3: InAppPurchase</vt:lpstr>
      <vt:lpstr>Plugin #4: Stripe</vt:lpstr>
      <vt:lpstr>Where do the plugins come from?</vt:lpstr>
      <vt:lpstr>Eddy “The Plugin” Verbruggen</vt:lpstr>
      <vt:lpstr>PowerPoint Presentation</vt:lpstr>
      <vt:lpstr>PowerPoint Presentation</vt:lpstr>
      <vt:lpstr>Plugin #5: 3D Touch</vt:lpstr>
      <vt:lpstr>Plugin #6: Apple Watch</vt:lpstr>
      <vt:lpstr>Plugin #7: Touch ID</vt:lpstr>
      <vt:lpstr>Plugin #8: HealthKit</vt:lpstr>
      <vt:lpstr>Plugin #9: Mapbox</vt:lpstr>
      <vt:lpstr>Plugin #10: Native Page Transitions</vt:lpstr>
      <vt:lpstr>&lt;/plugin-roundup&gt;</vt:lpstr>
      <vt:lpstr>PowerPoint Presentation</vt:lpstr>
      <vt:lpstr>PowerPoint Presentation</vt:lpstr>
      <vt:lpstr>PowerPoint Presentation</vt:lpstr>
      <vt:lpstr>Telerik AppBuilder</vt:lpstr>
      <vt:lpstr>Telerik AppBuilder</vt:lpstr>
      <vt:lpstr>Telerik AppBuilder</vt:lpstr>
      <vt:lpstr>Telerik AppBuilder</vt:lpstr>
      <vt:lpstr>PowerPoint Presentation</vt:lpstr>
      <vt:lpstr>https://telerik.com/platform</vt:lpstr>
      <vt:lpstr>http://plugins.telerik.com/cordova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Cordova Plugin Roundup</dc:title>
  <dc:creator>TJ VanToll</dc:creator>
  <cp:lastModifiedBy>TJ VanToll</cp:lastModifiedBy>
  <cp:revision>125</cp:revision>
  <dcterms:created xsi:type="dcterms:W3CDTF">2015-12-17T19:43:53Z</dcterms:created>
  <dcterms:modified xsi:type="dcterms:W3CDTF">2016-01-29T20:38:15Z</dcterms:modified>
</cp:coreProperties>
</file>